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7" r:id="rId3"/>
    <p:sldId id="258" r:id="rId4"/>
    <p:sldId id="259" r:id="rId5"/>
    <p:sldId id="260" r:id="rId6"/>
    <p:sldId id="263" r:id="rId7"/>
    <p:sldId id="261" r:id="rId8"/>
    <p:sldId id="262" r:id="rId9"/>
    <p:sldId id="264" r:id="rId10"/>
    <p:sldId id="265" r:id="rId1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96327"/>
  </p:normalViewPr>
  <p:slideViewPr>
    <p:cSldViewPr snapToGrid="0">
      <p:cViewPr varScale="1">
        <p:scale>
          <a:sx n="106" d="100"/>
          <a:sy n="106"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p:nvPicPr>
        <p:blipFill>
          <a:blip r:embed="rId3"/>
          <a:srcRect/>
          <a:stretch/>
        </p:blipFill>
        <p:spPr>
          <a:xfrm>
            <a:off x="512066" y="5084683"/>
            <a:ext cx="7478709" cy="1068387"/>
          </a:xfrm>
          <a:prstGeom prst="rect">
            <a:avLst/>
          </a:prstGeom>
        </p:spPr>
      </p:pic>
    </p:spTree>
    <p:extLst>
      <p:ext uri="{BB962C8B-B14F-4D97-AF65-F5344CB8AC3E}">
        <p14:creationId xmlns:p14="http://schemas.microsoft.com/office/powerpoint/2010/main" val="289623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569469" y="2478024"/>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609344"/>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486399" y="1371599"/>
            <a:ext cx="6705601" cy="5486401"/>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056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360449"/>
            <a:ext cx="6718301" cy="2637847"/>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10" name="Text Placeholder 2"/>
          <p:cNvSpPr>
            <a:spLocks noGrp="1"/>
          </p:cNvSpPr>
          <p:nvPr>
            <p:ph type="body" idx="1" hasCustomPrompt="1"/>
          </p:nvPr>
        </p:nvSpPr>
        <p:spPr>
          <a:xfrm>
            <a:off x="569469" y="2478024"/>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609344"/>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81416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382751"/>
            <a:ext cx="12192000" cy="5478423"/>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3431876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93902"/>
            <a:ext cx="6388100" cy="4392537"/>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r>
              <a:rPr lang="en-US"/>
              <a:t>Click icon to add chart</a:t>
            </a:r>
            <a:endParaRPr lang="en-US" dirty="0"/>
          </a:p>
        </p:txBody>
      </p:sp>
      <p:sp>
        <p:nvSpPr>
          <p:cNvPr id="9" name="Text Placeholder 2"/>
          <p:cNvSpPr>
            <a:spLocks noGrp="1"/>
          </p:cNvSpPr>
          <p:nvPr>
            <p:ph type="body" idx="1" hasCustomPrompt="1"/>
          </p:nvPr>
        </p:nvSpPr>
        <p:spPr>
          <a:xfrm>
            <a:off x="569469" y="2478024"/>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609344"/>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408695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p:nvPicPr>
        <p:blipFill>
          <a:blip r:embed="rId3"/>
          <a:srcRect/>
          <a:stretch/>
        </p:blipFill>
        <p:spPr>
          <a:xfrm>
            <a:off x="512066" y="5084683"/>
            <a:ext cx="7478709" cy="1068387"/>
          </a:xfrm>
          <a:prstGeom prst="rect">
            <a:avLst/>
          </a:prstGeom>
        </p:spPr>
      </p:pic>
    </p:spTree>
    <p:extLst>
      <p:ext uri="{BB962C8B-B14F-4D97-AF65-F5344CB8AC3E}">
        <p14:creationId xmlns:p14="http://schemas.microsoft.com/office/powerpoint/2010/main" val="35625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Whit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p:nvPicPr>
        <p:blipFill>
          <a:blip r:embed="rId3"/>
          <a:srcRect/>
          <a:stretch/>
        </p:blipFill>
        <p:spPr>
          <a:xfrm>
            <a:off x="267347" y="146755"/>
            <a:ext cx="6572363" cy="938909"/>
          </a:xfrm>
          <a:prstGeom prst="rect">
            <a:avLst/>
          </a:prstGeom>
        </p:spPr>
      </p:pic>
    </p:spTree>
    <p:extLst>
      <p:ext uri="{BB962C8B-B14F-4D97-AF65-F5344CB8AC3E}">
        <p14:creationId xmlns:p14="http://schemas.microsoft.com/office/powerpoint/2010/main" val="215552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948"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p:nvPicPr>
        <p:blipFill>
          <a:blip r:embed="rId3"/>
          <a:srcRect/>
          <a:stretch/>
        </p:blipFill>
        <p:spPr>
          <a:xfrm>
            <a:off x="267347" y="146755"/>
            <a:ext cx="6572363" cy="938909"/>
          </a:xfrm>
          <a:prstGeom prst="rect">
            <a:avLst/>
          </a:prstGeom>
        </p:spPr>
      </p:pic>
    </p:spTree>
    <p:extLst>
      <p:ext uri="{BB962C8B-B14F-4D97-AF65-F5344CB8AC3E}">
        <p14:creationId xmlns:p14="http://schemas.microsoft.com/office/powerpoint/2010/main" val="391732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97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479196"/>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606669"/>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85129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478024"/>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478024"/>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609344"/>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145360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478024"/>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609344"/>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211395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478024"/>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609344"/>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91887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8948"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p:nvPicPr>
        <p:blipFill>
          <a:blip r:embed="rId16"/>
          <a:srcRect/>
          <a:stretch/>
        </p:blipFill>
        <p:spPr>
          <a:xfrm>
            <a:off x="267347" y="146755"/>
            <a:ext cx="6572363" cy="938909"/>
          </a:xfrm>
          <a:prstGeom prst="rect">
            <a:avLst/>
          </a:prstGeom>
        </p:spPr>
      </p:pic>
    </p:spTree>
    <p:extLst>
      <p:ext uri="{BB962C8B-B14F-4D97-AF65-F5344CB8AC3E}">
        <p14:creationId xmlns:p14="http://schemas.microsoft.com/office/powerpoint/2010/main" val="3918064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uffalo.edu/course-evaluation" TargetMode="External"/><Relationship Id="rId2" Type="http://schemas.openxmlformats.org/officeDocument/2006/relationships/hyperlink" Target="mailto:ubce@buffalo.edu"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smartevals.com/buffalo"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5C86D-615A-CECA-E9DB-04E6D5F33404}"/>
              </a:ext>
            </a:extLst>
          </p:cNvPr>
          <p:cNvSpPr>
            <a:spLocks noGrp="1"/>
          </p:cNvSpPr>
          <p:nvPr>
            <p:ph type="body" sz="quarter" idx="10"/>
          </p:nvPr>
        </p:nvSpPr>
        <p:spPr/>
        <p:txBody>
          <a:bodyPr/>
          <a:lstStyle/>
          <a:p>
            <a:r>
              <a:rPr lang="en-US" dirty="0"/>
              <a:t>Student Presentation</a:t>
            </a:r>
          </a:p>
        </p:txBody>
      </p:sp>
      <p:sp>
        <p:nvSpPr>
          <p:cNvPr id="3" name="Title 2">
            <a:extLst>
              <a:ext uri="{FF2B5EF4-FFF2-40B4-BE49-F238E27FC236}">
                <a16:creationId xmlns:a16="http://schemas.microsoft.com/office/drawing/2014/main" id="{A14FE43B-A907-87B2-132C-AE2823597FBC}"/>
              </a:ext>
            </a:extLst>
          </p:cNvPr>
          <p:cNvSpPr>
            <a:spLocks noGrp="1"/>
          </p:cNvSpPr>
          <p:nvPr>
            <p:ph type="ctrTitle"/>
          </p:nvPr>
        </p:nvSpPr>
        <p:spPr/>
        <p:txBody>
          <a:bodyPr/>
          <a:lstStyle/>
          <a:p>
            <a:r>
              <a:rPr lang="en-US" dirty="0" err="1"/>
              <a:t>Ub</a:t>
            </a:r>
            <a:r>
              <a:rPr lang="en-US" dirty="0"/>
              <a:t> course evaluations</a:t>
            </a:r>
          </a:p>
        </p:txBody>
      </p:sp>
    </p:spTree>
    <p:extLst>
      <p:ext uri="{BB962C8B-B14F-4D97-AF65-F5344CB8AC3E}">
        <p14:creationId xmlns:p14="http://schemas.microsoft.com/office/powerpoint/2010/main" val="348761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D3267-5C34-37F8-9E89-064DC8429FCC}"/>
              </a:ext>
            </a:extLst>
          </p:cNvPr>
          <p:cNvSpPr>
            <a:spLocks noGrp="1"/>
          </p:cNvSpPr>
          <p:nvPr>
            <p:ph type="body" idx="10"/>
          </p:nvPr>
        </p:nvSpPr>
        <p:spPr>
          <a:xfrm>
            <a:off x="566928" y="2478024"/>
            <a:ext cx="9779707" cy="3732425"/>
          </a:xfrm>
        </p:spPr>
        <p:txBody>
          <a:bodyPr/>
          <a:lstStyle/>
          <a:p>
            <a:pPr marL="50800" indent="0">
              <a:buNone/>
            </a:pPr>
            <a:r>
              <a:rPr lang="en-US" dirty="0"/>
              <a:t>For comments, questions, or concerns, please contact us by emailing </a:t>
            </a:r>
            <a:r>
              <a:rPr lang="en-US" dirty="0">
                <a:hlinkClick r:id="rId2"/>
              </a:rPr>
              <a:t>ubce@buffalo.edu</a:t>
            </a:r>
            <a:r>
              <a:rPr lang="en-US" dirty="0"/>
              <a:t> or visit us at </a:t>
            </a:r>
            <a:r>
              <a:rPr lang="en-US" dirty="0">
                <a:hlinkClick r:id="rId3"/>
              </a:rPr>
              <a:t>buffalo.edu/course-evaluation</a:t>
            </a:r>
            <a:r>
              <a:rPr lang="en-US" dirty="0"/>
              <a:t>.</a:t>
            </a:r>
          </a:p>
          <a:p>
            <a:endParaRPr lang="en-US" dirty="0"/>
          </a:p>
          <a:p>
            <a:pPr marL="50800" indent="0">
              <a:buNone/>
            </a:pPr>
            <a:r>
              <a:rPr lang="en-US" dirty="0"/>
              <a:t>Thank you for your feedback on UB Course Evaluations!</a:t>
            </a:r>
          </a:p>
        </p:txBody>
      </p:sp>
      <p:sp>
        <p:nvSpPr>
          <p:cNvPr id="3" name="Title 2">
            <a:extLst>
              <a:ext uri="{FF2B5EF4-FFF2-40B4-BE49-F238E27FC236}">
                <a16:creationId xmlns:a16="http://schemas.microsoft.com/office/drawing/2014/main" id="{58C7C1A8-B675-5B7A-F11C-758DEEDF4F58}"/>
              </a:ext>
            </a:extLst>
          </p:cNvPr>
          <p:cNvSpPr>
            <a:spLocks noGrp="1"/>
          </p:cNvSpPr>
          <p:nvPr>
            <p:ph type="title"/>
          </p:nvPr>
        </p:nvSpPr>
        <p:spPr/>
        <p:txBody>
          <a:bodyPr/>
          <a:lstStyle/>
          <a:p>
            <a:r>
              <a:rPr lang="en-US" dirty="0"/>
              <a:t>For More Information…</a:t>
            </a:r>
          </a:p>
        </p:txBody>
      </p:sp>
    </p:spTree>
    <p:extLst>
      <p:ext uri="{BB962C8B-B14F-4D97-AF65-F5344CB8AC3E}">
        <p14:creationId xmlns:p14="http://schemas.microsoft.com/office/powerpoint/2010/main" val="426906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B0D680-7FC6-70DB-4847-7E315F65470F}"/>
              </a:ext>
            </a:extLst>
          </p:cNvPr>
          <p:cNvSpPr>
            <a:spLocks noGrp="1"/>
          </p:cNvSpPr>
          <p:nvPr>
            <p:ph type="body" idx="10"/>
          </p:nvPr>
        </p:nvSpPr>
        <p:spPr>
          <a:xfrm>
            <a:off x="566928" y="2478024"/>
            <a:ext cx="10147455" cy="3732425"/>
          </a:xfrm>
        </p:spPr>
        <p:txBody>
          <a:bodyPr/>
          <a:lstStyle/>
          <a:p>
            <a:r>
              <a:rPr lang="en-US" dirty="0"/>
              <a:t>Your opinion matters and can contribute to meaningful changes in the course or teaching methods.</a:t>
            </a:r>
          </a:p>
          <a:p>
            <a:r>
              <a:rPr lang="en-US" dirty="0"/>
              <a:t>Provide valuable insights to instructors for continuous improvement.</a:t>
            </a:r>
          </a:p>
          <a:p>
            <a:r>
              <a:rPr lang="en-US" dirty="0"/>
              <a:t>Directly impact future students’ experiences.</a:t>
            </a:r>
          </a:p>
        </p:txBody>
      </p:sp>
      <p:sp>
        <p:nvSpPr>
          <p:cNvPr id="3" name="Title 2">
            <a:extLst>
              <a:ext uri="{FF2B5EF4-FFF2-40B4-BE49-F238E27FC236}">
                <a16:creationId xmlns:a16="http://schemas.microsoft.com/office/drawing/2014/main" id="{D1D640F5-D137-909F-10B9-C5D5585437D1}"/>
              </a:ext>
            </a:extLst>
          </p:cNvPr>
          <p:cNvSpPr>
            <a:spLocks noGrp="1"/>
          </p:cNvSpPr>
          <p:nvPr>
            <p:ph type="title"/>
          </p:nvPr>
        </p:nvSpPr>
        <p:spPr>
          <a:xfrm>
            <a:off x="566928" y="1529832"/>
            <a:ext cx="10515600" cy="868430"/>
          </a:xfrm>
        </p:spPr>
        <p:txBody>
          <a:bodyPr/>
          <a:lstStyle/>
          <a:p>
            <a:r>
              <a:rPr lang="en-US" dirty="0"/>
              <a:t>Why complete course evaluations?</a:t>
            </a:r>
          </a:p>
        </p:txBody>
      </p:sp>
    </p:spTree>
    <p:extLst>
      <p:ext uri="{BB962C8B-B14F-4D97-AF65-F5344CB8AC3E}">
        <p14:creationId xmlns:p14="http://schemas.microsoft.com/office/powerpoint/2010/main" val="351844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C8E927-2D2A-7B62-84E1-B8B451BA4990}"/>
              </a:ext>
            </a:extLst>
          </p:cNvPr>
          <p:cNvSpPr>
            <a:spLocks noGrp="1"/>
          </p:cNvSpPr>
          <p:nvPr>
            <p:ph type="body" idx="10"/>
          </p:nvPr>
        </p:nvSpPr>
        <p:spPr>
          <a:xfrm>
            <a:off x="566928" y="2110274"/>
            <a:ext cx="10373354" cy="3732425"/>
          </a:xfrm>
        </p:spPr>
        <p:txBody>
          <a:bodyPr/>
          <a:lstStyle/>
          <a:p>
            <a:r>
              <a:rPr lang="en-US" dirty="0"/>
              <a:t>Online – </a:t>
            </a:r>
            <a:r>
              <a:rPr lang="en-US" dirty="0">
                <a:hlinkClick r:id="rId2"/>
              </a:rPr>
              <a:t>https://www.smartevals.com/buffalo</a:t>
            </a:r>
            <a:r>
              <a:rPr lang="en-US" dirty="0"/>
              <a:t> using your UBIT username and password.</a:t>
            </a:r>
          </a:p>
          <a:p>
            <a:r>
              <a:rPr lang="en-US" dirty="0"/>
              <a:t>When – Standard evaluations are the last 2 weeks of the semester before final exams*. </a:t>
            </a:r>
          </a:p>
          <a:p>
            <a:r>
              <a:rPr lang="en-US" dirty="0"/>
              <a:t>It takes approximately 10 minutes to complete each course evaluation. </a:t>
            </a:r>
          </a:p>
          <a:p>
            <a:r>
              <a:rPr lang="en-US" dirty="0"/>
              <a:t>Anonymous – Reports are only released (after grades are due) if the response rate is at least 5 students. Anonymous unless you identify yourself in the comments.</a:t>
            </a:r>
          </a:p>
        </p:txBody>
      </p:sp>
      <p:sp>
        <p:nvSpPr>
          <p:cNvPr id="3" name="Title 2">
            <a:extLst>
              <a:ext uri="{FF2B5EF4-FFF2-40B4-BE49-F238E27FC236}">
                <a16:creationId xmlns:a16="http://schemas.microsoft.com/office/drawing/2014/main" id="{D8FF9989-FC5D-61AE-6D7D-26465C250E82}"/>
              </a:ext>
            </a:extLst>
          </p:cNvPr>
          <p:cNvSpPr>
            <a:spLocks noGrp="1"/>
          </p:cNvSpPr>
          <p:nvPr>
            <p:ph type="title"/>
          </p:nvPr>
        </p:nvSpPr>
        <p:spPr>
          <a:xfrm>
            <a:off x="566928" y="1092509"/>
            <a:ext cx="10515600" cy="868430"/>
          </a:xfrm>
        </p:spPr>
        <p:txBody>
          <a:bodyPr/>
          <a:lstStyle/>
          <a:p>
            <a:r>
              <a:rPr lang="en-US" dirty="0"/>
              <a:t>The Details</a:t>
            </a:r>
          </a:p>
        </p:txBody>
      </p:sp>
      <p:sp>
        <p:nvSpPr>
          <p:cNvPr id="5" name="TextBox 4">
            <a:extLst>
              <a:ext uri="{FF2B5EF4-FFF2-40B4-BE49-F238E27FC236}">
                <a16:creationId xmlns:a16="http://schemas.microsoft.com/office/drawing/2014/main" id="{0FEA2B5A-B4F0-D2BC-F339-74F51627D85B}"/>
              </a:ext>
            </a:extLst>
          </p:cNvPr>
          <p:cNvSpPr txBox="1"/>
          <p:nvPr/>
        </p:nvSpPr>
        <p:spPr>
          <a:xfrm>
            <a:off x="4845806" y="5321405"/>
            <a:ext cx="6094476" cy="923330"/>
          </a:xfrm>
          <a:prstGeom prst="rect">
            <a:avLst/>
          </a:prstGeom>
          <a:noFill/>
        </p:spPr>
        <p:txBody>
          <a:bodyPr wrap="square">
            <a:spAutoFit/>
          </a:bodyPr>
          <a:lstStyle/>
          <a:p>
            <a:r>
              <a:rPr lang="en-US" dirty="0"/>
              <a:t>* </a:t>
            </a:r>
            <a:r>
              <a:rPr lang="en-US" spc="-50" dirty="0">
                <a:latin typeface="Arial" charset="0"/>
                <a:cs typeface="Arial" charset="0"/>
              </a:rPr>
              <a:t>Some courses have mid-semester evaluations for formative feedback opportunities. Instructors can make in-semester changes that impact you.</a:t>
            </a:r>
          </a:p>
        </p:txBody>
      </p:sp>
    </p:spTree>
    <p:extLst>
      <p:ext uri="{BB962C8B-B14F-4D97-AF65-F5344CB8AC3E}">
        <p14:creationId xmlns:p14="http://schemas.microsoft.com/office/powerpoint/2010/main" val="217330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A1817-90E6-792E-2CF8-7B905F0AFFAE}"/>
              </a:ext>
            </a:extLst>
          </p:cNvPr>
          <p:cNvSpPr>
            <a:spLocks noGrp="1"/>
          </p:cNvSpPr>
          <p:nvPr>
            <p:ph type="body" idx="10"/>
          </p:nvPr>
        </p:nvSpPr>
        <p:spPr>
          <a:xfrm>
            <a:off x="566928" y="2478024"/>
            <a:ext cx="9441776" cy="3732425"/>
          </a:xfrm>
        </p:spPr>
        <p:txBody>
          <a:bodyPr/>
          <a:lstStyle/>
          <a:p>
            <a:r>
              <a:rPr lang="en-US" dirty="0"/>
              <a:t>Constructive feedback on course evaluations refers to providing specific and meaningful comments that aim to help improve the course, teaching methods, or learning experience. It focuses on identifying areas of strength and areas that could be enhanced, offering suggestions for improvement, and highlighting specific examples or observations.</a:t>
            </a:r>
          </a:p>
        </p:txBody>
      </p:sp>
      <p:sp>
        <p:nvSpPr>
          <p:cNvPr id="3" name="Title 2">
            <a:extLst>
              <a:ext uri="{FF2B5EF4-FFF2-40B4-BE49-F238E27FC236}">
                <a16:creationId xmlns:a16="http://schemas.microsoft.com/office/drawing/2014/main" id="{E5842835-BA5D-83A5-D252-3E336C3A7A2D}"/>
              </a:ext>
            </a:extLst>
          </p:cNvPr>
          <p:cNvSpPr>
            <a:spLocks noGrp="1"/>
          </p:cNvSpPr>
          <p:nvPr>
            <p:ph type="title"/>
          </p:nvPr>
        </p:nvSpPr>
        <p:spPr/>
        <p:txBody>
          <a:bodyPr/>
          <a:lstStyle/>
          <a:p>
            <a:r>
              <a:rPr lang="en-US" dirty="0"/>
              <a:t>Give Constructive Feedback to your Instructors:</a:t>
            </a:r>
          </a:p>
        </p:txBody>
      </p:sp>
    </p:spTree>
    <p:extLst>
      <p:ext uri="{BB962C8B-B14F-4D97-AF65-F5344CB8AC3E}">
        <p14:creationId xmlns:p14="http://schemas.microsoft.com/office/powerpoint/2010/main" val="200388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D04BCE-6255-B1E2-7241-3D2586BF1BE1}"/>
              </a:ext>
            </a:extLst>
          </p:cNvPr>
          <p:cNvSpPr>
            <a:spLocks noGrp="1"/>
          </p:cNvSpPr>
          <p:nvPr>
            <p:ph type="body" idx="10"/>
          </p:nvPr>
        </p:nvSpPr>
        <p:spPr>
          <a:xfrm>
            <a:off x="566928" y="1921439"/>
            <a:ext cx="8557757" cy="3732425"/>
          </a:xfrm>
        </p:spPr>
        <p:txBody>
          <a:bodyPr/>
          <a:lstStyle/>
          <a:p>
            <a:pPr marL="50800" indent="0">
              <a:buNone/>
            </a:pPr>
            <a:r>
              <a:rPr lang="en-US" b="1" dirty="0"/>
              <a:t>Specificity: </a:t>
            </a:r>
            <a:r>
              <a:rPr lang="en-US" dirty="0"/>
              <a:t>Constructive feedback is specific rather than general. It provides clear and detailed comments about particular aspects of the course, such as content, organization, assignments, assessments, or instructor behaviors. Specific feedback helps instructors understand the context and make targeted improvements.</a:t>
            </a:r>
          </a:p>
          <a:p>
            <a:r>
              <a:rPr lang="en-US" dirty="0"/>
              <a:t>Example of non-specific feedback: "The course was poorly organized."</a:t>
            </a:r>
          </a:p>
          <a:p>
            <a:r>
              <a:rPr lang="en-US" dirty="0"/>
              <a:t>Example of constructive feedback: "The course could benefit from a clearer structure. It would be helpful to have a detailed syllabus outlining the weekly topics, readings, and assignments to ensure better organization and understanding."</a:t>
            </a:r>
          </a:p>
        </p:txBody>
      </p:sp>
      <p:sp>
        <p:nvSpPr>
          <p:cNvPr id="3" name="Title 2">
            <a:extLst>
              <a:ext uri="{FF2B5EF4-FFF2-40B4-BE49-F238E27FC236}">
                <a16:creationId xmlns:a16="http://schemas.microsoft.com/office/drawing/2014/main" id="{35BD2F72-35BC-E729-02C4-6088BEFAB300}"/>
              </a:ext>
            </a:extLst>
          </p:cNvPr>
          <p:cNvSpPr>
            <a:spLocks noGrp="1"/>
          </p:cNvSpPr>
          <p:nvPr>
            <p:ph type="title"/>
          </p:nvPr>
        </p:nvSpPr>
        <p:spPr>
          <a:xfrm>
            <a:off x="566928" y="1052759"/>
            <a:ext cx="10515600" cy="868430"/>
          </a:xfrm>
        </p:spPr>
        <p:txBody>
          <a:bodyPr>
            <a:normAutofit/>
          </a:bodyPr>
          <a:lstStyle/>
          <a:p>
            <a:r>
              <a:rPr lang="en-US" dirty="0"/>
              <a:t>Constructive feedback is – Specific</a:t>
            </a:r>
          </a:p>
        </p:txBody>
      </p:sp>
    </p:spTree>
    <p:extLst>
      <p:ext uri="{BB962C8B-B14F-4D97-AF65-F5344CB8AC3E}">
        <p14:creationId xmlns:p14="http://schemas.microsoft.com/office/powerpoint/2010/main" val="68752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796527-B666-F1EE-A9C9-FAB64AAE2C52}"/>
              </a:ext>
            </a:extLst>
          </p:cNvPr>
          <p:cNvSpPr>
            <a:spLocks noGrp="1"/>
          </p:cNvSpPr>
          <p:nvPr>
            <p:ph type="body" idx="10"/>
          </p:nvPr>
        </p:nvSpPr>
        <p:spPr>
          <a:xfrm>
            <a:off x="566928" y="2478024"/>
            <a:ext cx="9720072" cy="3732425"/>
          </a:xfrm>
        </p:spPr>
        <p:txBody>
          <a:bodyPr/>
          <a:lstStyle/>
          <a:p>
            <a:pPr marL="50800" indent="0">
              <a:buNone/>
            </a:pPr>
            <a:r>
              <a:rPr lang="en-US" b="1" dirty="0"/>
              <a:t>Clarity and conciseness</a:t>
            </a:r>
            <a:r>
              <a:rPr lang="en-US" dirty="0"/>
              <a:t>: Constructive feedback is clear and concise, making it easier for instructors to comprehend and act upon. It avoids ambiguity or vagueness and uses precise language to convey thoughts effectively.</a:t>
            </a:r>
            <a:br>
              <a:rPr lang="en-US" dirty="0"/>
            </a:br>
            <a:endParaRPr lang="en-US" dirty="0"/>
          </a:p>
          <a:p>
            <a:r>
              <a:rPr lang="en-US" dirty="0"/>
              <a:t>Example of unclear feedback: "The lectures were confusing."</a:t>
            </a:r>
          </a:p>
          <a:p>
            <a:r>
              <a:rPr lang="en-US" dirty="0"/>
              <a:t>Example of constructive feedback: "The lectures could be more effective with clearer explanations and more visual aids to illustrate complex concepts."</a:t>
            </a:r>
          </a:p>
        </p:txBody>
      </p:sp>
      <p:sp>
        <p:nvSpPr>
          <p:cNvPr id="3" name="Title 2">
            <a:extLst>
              <a:ext uri="{FF2B5EF4-FFF2-40B4-BE49-F238E27FC236}">
                <a16:creationId xmlns:a16="http://schemas.microsoft.com/office/drawing/2014/main" id="{6ABDF2C8-312D-B87C-E64F-52EE85B73630}"/>
              </a:ext>
            </a:extLst>
          </p:cNvPr>
          <p:cNvSpPr>
            <a:spLocks noGrp="1"/>
          </p:cNvSpPr>
          <p:nvPr>
            <p:ph type="title"/>
          </p:nvPr>
        </p:nvSpPr>
        <p:spPr/>
        <p:txBody>
          <a:bodyPr/>
          <a:lstStyle/>
          <a:p>
            <a:r>
              <a:rPr lang="en-US" dirty="0"/>
              <a:t>Constructive feedback is – Clear and Concise</a:t>
            </a:r>
          </a:p>
        </p:txBody>
      </p:sp>
    </p:spTree>
    <p:extLst>
      <p:ext uri="{BB962C8B-B14F-4D97-AF65-F5344CB8AC3E}">
        <p14:creationId xmlns:p14="http://schemas.microsoft.com/office/powerpoint/2010/main" val="44511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C42276-C9D3-B34A-B0DD-0DD624DCA4CA}"/>
              </a:ext>
            </a:extLst>
          </p:cNvPr>
          <p:cNvSpPr>
            <a:spLocks noGrp="1"/>
          </p:cNvSpPr>
          <p:nvPr>
            <p:ph type="body" idx="10"/>
          </p:nvPr>
        </p:nvSpPr>
        <p:spPr>
          <a:xfrm>
            <a:off x="566928" y="2169913"/>
            <a:ext cx="9749889" cy="3732425"/>
          </a:xfrm>
        </p:spPr>
        <p:txBody>
          <a:bodyPr/>
          <a:lstStyle/>
          <a:p>
            <a:pPr marL="50800" indent="0">
              <a:buNone/>
            </a:pPr>
            <a:r>
              <a:rPr lang="en-US" b="1" dirty="0"/>
              <a:t>Balance</a:t>
            </a:r>
            <a:r>
              <a:rPr lang="en-US" dirty="0"/>
              <a:t> between positive and negative aspects: Constructive feedback acknowledges both strengths and areas for improvement. It highlights positive elements that students appreciated while also pointing out specific areas that could be enhanced.</a:t>
            </a:r>
            <a:br>
              <a:rPr lang="en-US" dirty="0"/>
            </a:br>
            <a:endParaRPr lang="en-US" dirty="0"/>
          </a:p>
          <a:p>
            <a:r>
              <a:rPr lang="en-US" dirty="0"/>
              <a:t>Example of unbalanced feedback: "The course was great. No complaints."</a:t>
            </a:r>
          </a:p>
          <a:p>
            <a:r>
              <a:rPr lang="en-US" dirty="0"/>
              <a:t>Example of constructive feedback: "The instructor's enthusiasm was infectious, and the course material was engaging. However, it would be helpful to have more opportunities for class discussions to foster deeper understanding and application of the concepts."</a:t>
            </a:r>
          </a:p>
        </p:txBody>
      </p:sp>
      <p:sp>
        <p:nvSpPr>
          <p:cNvPr id="3" name="Title 2">
            <a:extLst>
              <a:ext uri="{FF2B5EF4-FFF2-40B4-BE49-F238E27FC236}">
                <a16:creationId xmlns:a16="http://schemas.microsoft.com/office/drawing/2014/main" id="{B3914F82-4B72-358A-3E33-A8EB75594BDE}"/>
              </a:ext>
            </a:extLst>
          </p:cNvPr>
          <p:cNvSpPr>
            <a:spLocks noGrp="1"/>
          </p:cNvSpPr>
          <p:nvPr>
            <p:ph type="title"/>
          </p:nvPr>
        </p:nvSpPr>
        <p:spPr>
          <a:xfrm>
            <a:off x="566928" y="1301233"/>
            <a:ext cx="10515600" cy="868430"/>
          </a:xfrm>
        </p:spPr>
        <p:txBody>
          <a:bodyPr/>
          <a:lstStyle/>
          <a:p>
            <a:r>
              <a:rPr lang="en-US" dirty="0"/>
              <a:t>Constructive feedback is – Balanced </a:t>
            </a:r>
          </a:p>
        </p:txBody>
      </p:sp>
    </p:spTree>
    <p:extLst>
      <p:ext uri="{BB962C8B-B14F-4D97-AF65-F5344CB8AC3E}">
        <p14:creationId xmlns:p14="http://schemas.microsoft.com/office/powerpoint/2010/main" val="116736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0772B-2717-CD70-BB66-4BED4C2D80B3}"/>
              </a:ext>
            </a:extLst>
          </p:cNvPr>
          <p:cNvSpPr>
            <a:spLocks noGrp="1"/>
          </p:cNvSpPr>
          <p:nvPr>
            <p:ph type="body" idx="10"/>
          </p:nvPr>
        </p:nvSpPr>
        <p:spPr>
          <a:xfrm>
            <a:off x="566928" y="2159976"/>
            <a:ext cx="9759829" cy="3732425"/>
          </a:xfrm>
        </p:spPr>
        <p:txBody>
          <a:bodyPr/>
          <a:lstStyle/>
          <a:p>
            <a:pPr marL="50800" indent="0">
              <a:buNone/>
            </a:pPr>
            <a:r>
              <a:rPr lang="en-US" b="1" dirty="0"/>
              <a:t>Action-oriented: </a:t>
            </a:r>
            <a:r>
              <a:rPr lang="en-US" dirty="0"/>
              <a:t>Constructive feedback suggests practical actions or solutions to address identified issues. It goes beyond simply identifying problems and offers recommendations for improvement. This helps instructors understand how they can make meaningful changes.</a:t>
            </a:r>
            <a:br>
              <a:rPr lang="en-US" dirty="0"/>
            </a:br>
            <a:endParaRPr lang="en-US" dirty="0"/>
          </a:p>
          <a:p>
            <a:r>
              <a:rPr lang="en-US" dirty="0"/>
              <a:t>Example of non-actionable feedback: "The assignments were too difficult."</a:t>
            </a:r>
          </a:p>
          <a:p>
            <a:r>
              <a:rPr lang="en-US" dirty="0"/>
              <a:t>Example of constructive feedback: "The assignments could be more balanced in terms of difficulty, with some additional guidance or examples to help students understand the expectations. Providing rubrics or grading criteria upfront would also be beneficial."</a:t>
            </a:r>
          </a:p>
        </p:txBody>
      </p:sp>
      <p:sp>
        <p:nvSpPr>
          <p:cNvPr id="3" name="Title 2">
            <a:extLst>
              <a:ext uri="{FF2B5EF4-FFF2-40B4-BE49-F238E27FC236}">
                <a16:creationId xmlns:a16="http://schemas.microsoft.com/office/drawing/2014/main" id="{28C7DD5E-1AED-9904-C4DE-C7BF11681BB6}"/>
              </a:ext>
            </a:extLst>
          </p:cNvPr>
          <p:cNvSpPr>
            <a:spLocks noGrp="1"/>
          </p:cNvSpPr>
          <p:nvPr>
            <p:ph type="title"/>
          </p:nvPr>
        </p:nvSpPr>
        <p:spPr>
          <a:xfrm>
            <a:off x="566928" y="1152149"/>
            <a:ext cx="10515600" cy="868430"/>
          </a:xfrm>
        </p:spPr>
        <p:txBody>
          <a:bodyPr/>
          <a:lstStyle/>
          <a:p>
            <a:r>
              <a:rPr lang="en-US" dirty="0"/>
              <a:t>Constructive feedback is – Actionable </a:t>
            </a:r>
          </a:p>
        </p:txBody>
      </p:sp>
    </p:spTree>
    <p:extLst>
      <p:ext uri="{BB962C8B-B14F-4D97-AF65-F5344CB8AC3E}">
        <p14:creationId xmlns:p14="http://schemas.microsoft.com/office/powerpoint/2010/main" val="120270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CA769-7553-3547-30D5-227C0572DB0E}"/>
              </a:ext>
            </a:extLst>
          </p:cNvPr>
          <p:cNvSpPr>
            <a:spLocks noGrp="1"/>
          </p:cNvSpPr>
          <p:nvPr>
            <p:ph type="body" idx="10"/>
          </p:nvPr>
        </p:nvSpPr>
        <p:spPr>
          <a:xfrm>
            <a:off x="566928" y="2189790"/>
            <a:ext cx="9879098" cy="3732425"/>
          </a:xfrm>
        </p:spPr>
        <p:txBody>
          <a:bodyPr/>
          <a:lstStyle/>
          <a:p>
            <a:pPr marL="50800" indent="0">
              <a:buNone/>
            </a:pPr>
            <a:r>
              <a:rPr lang="en-US" b="1" dirty="0"/>
              <a:t>Respectful and professional tone: </a:t>
            </a:r>
            <a:r>
              <a:rPr lang="en-US" dirty="0"/>
              <a:t>Constructive feedback is communicated in a respectful and professional manner. It avoids personal attacks or derogatory language. It focuses on the course and teaching methods rather than targeting individuals.</a:t>
            </a:r>
            <a:br>
              <a:rPr lang="en-US" dirty="0"/>
            </a:br>
            <a:endParaRPr lang="en-US" dirty="0"/>
          </a:p>
          <a:p>
            <a:r>
              <a:rPr lang="en-US" dirty="0"/>
              <a:t>Example of disrespectful feedback: "The instructor is terrible and has no idea what they're doing."</a:t>
            </a:r>
          </a:p>
          <a:p>
            <a:r>
              <a:rPr lang="en-US" dirty="0"/>
              <a:t>Example of constructive feedback: "The course would benefit from more clarity in the instructions provided, as it was sometimes difficult to understand the expectations for assignments and assessments."</a:t>
            </a:r>
          </a:p>
        </p:txBody>
      </p:sp>
      <p:sp>
        <p:nvSpPr>
          <p:cNvPr id="3" name="Title 2">
            <a:extLst>
              <a:ext uri="{FF2B5EF4-FFF2-40B4-BE49-F238E27FC236}">
                <a16:creationId xmlns:a16="http://schemas.microsoft.com/office/drawing/2014/main" id="{B94F4F41-173C-DEE5-C5D5-3D4E1B9A44F9}"/>
              </a:ext>
            </a:extLst>
          </p:cNvPr>
          <p:cNvSpPr>
            <a:spLocks noGrp="1"/>
          </p:cNvSpPr>
          <p:nvPr>
            <p:ph type="title"/>
          </p:nvPr>
        </p:nvSpPr>
        <p:spPr>
          <a:xfrm>
            <a:off x="566928" y="1092512"/>
            <a:ext cx="10515600" cy="868430"/>
          </a:xfrm>
        </p:spPr>
        <p:txBody>
          <a:bodyPr/>
          <a:lstStyle/>
          <a:p>
            <a:r>
              <a:rPr lang="en-US" dirty="0"/>
              <a:t>Constructive feedback is – Respectful and Professional</a:t>
            </a:r>
          </a:p>
        </p:txBody>
      </p:sp>
    </p:spTree>
    <p:extLst>
      <p:ext uri="{BB962C8B-B14F-4D97-AF65-F5344CB8AC3E}">
        <p14:creationId xmlns:p14="http://schemas.microsoft.com/office/powerpoint/2010/main" val="4094807479"/>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docProps/app.xml><?xml version="1.0" encoding="utf-8"?>
<Properties xmlns="http://schemas.openxmlformats.org/officeDocument/2006/extended-properties" xmlns:vt="http://schemas.openxmlformats.org/officeDocument/2006/docPropsVTypes">
  <Template>UBCATT_PowerPoint-Contemporary</Template>
  <TotalTime>83</TotalTime>
  <Words>715</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Georgia</vt:lpstr>
      <vt:lpstr>LucidaGrande</vt:lpstr>
      <vt:lpstr>UB Powerpoint Template</vt:lpstr>
      <vt:lpstr>Ub course evaluations</vt:lpstr>
      <vt:lpstr>Why complete course evaluations?</vt:lpstr>
      <vt:lpstr>The Details</vt:lpstr>
      <vt:lpstr>Give Constructive Feedback to your Instructors:</vt:lpstr>
      <vt:lpstr>Constructive feedback is – Specific</vt:lpstr>
      <vt:lpstr>Constructive feedback is – Clear and Concise</vt:lpstr>
      <vt:lpstr>Constructive feedback is – Balanced </vt:lpstr>
      <vt:lpstr>Constructive feedback is – Actionable </vt:lpstr>
      <vt:lpstr>Constructive feedback is – Respectful and Professional</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Course Evaluations</dc:title>
  <dc:creator>Cathleen Morreale</dc:creator>
  <cp:lastModifiedBy>Jacqueline Conroy</cp:lastModifiedBy>
  <cp:revision>5</cp:revision>
  <dcterms:created xsi:type="dcterms:W3CDTF">2023-07-10T14:50:06Z</dcterms:created>
  <dcterms:modified xsi:type="dcterms:W3CDTF">2023-09-12T16:17:32Z</dcterms:modified>
</cp:coreProperties>
</file>